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ppt/slideLayouts/slideLayout23.xml" ContentType="application/vnd.openxmlformats-officedocument.presentationml.slideLayout+xml"/>
  <Override PartName="/ppt/theme/theme23.xml" ContentType="application/vnd.openxmlformats-officedocument.theme+xml"/>
  <Override PartName="/ppt/slideLayouts/slideLayout24.xml" ContentType="application/vnd.openxmlformats-officedocument.presentationml.slideLayout+xml"/>
  <Override PartName="/ppt/theme/theme24.xml" ContentType="application/vnd.openxmlformats-officedocument.theme+xml"/>
  <Override PartName="/ppt/slideLayouts/slideLayout25.xml" ContentType="application/vnd.openxmlformats-officedocument.presentationml.slideLayout+xml"/>
  <Override PartName="/ppt/theme/theme25.xml" ContentType="application/vnd.openxmlformats-officedocument.theme+xml"/>
  <Override PartName="/ppt/slideLayouts/slideLayout26.xml" ContentType="application/vnd.openxmlformats-officedocument.presentationml.slideLayout+xml"/>
  <Override PartName="/ppt/theme/theme26.xml" ContentType="application/vnd.openxmlformats-officedocument.theme+xml"/>
  <Override PartName="/ppt/slideLayouts/slideLayout27.xml" ContentType="application/vnd.openxmlformats-officedocument.presentationml.slideLayout+xml"/>
  <Override PartName="/ppt/theme/theme27.xml" ContentType="application/vnd.openxmlformats-officedocument.theme+xml"/>
  <Override PartName="/ppt/slideLayouts/slideLayout28.xml" ContentType="application/vnd.openxmlformats-officedocument.presentationml.slideLayout+xml"/>
  <Override PartName="/ppt/theme/theme2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  <p:sldMasterId id="2147483670" r:id="rId12"/>
    <p:sldMasterId id="2147483672" r:id="rId13"/>
    <p:sldMasterId id="2147483674" r:id="rId14"/>
    <p:sldMasterId id="2147483676" r:id="rId15"/>
    <p:sldMasterId id="2147483678" r:id="rId16"/>
    <p:sldMasterId id="2147483680" r:id="rId17"/>
    <p:sldMasterId id="2147483682" r:id="rId18"/>
    <p:sldMasterId id="2147483684" r:id="rId19"/>
    <p:sldMasterId id="2147483686" r:id="rId20"/>
    <p:sldMasterId id="2147483688" r:id="rId21"/>
    <p:sldMasterId id="2147483690" r:id="rId22"/>
    <p:sldMasterId id="2147483692" r:id="rId23"/>
    <p:sldMasterId id="2147483694" r:id="rId24"/>
    <p:sldMasterId id="2147483696" r:id="rId25"/>
    <p:sldMasterId id="2147483698" r:id="rId26"/>
    <p:sldMasterId id="2147483700" r:id="rId27"/>
    <p:sldMasterId id="2147483702" r:id="rId28"/>
  </p:sldMasterIdLst>
  <p:sldIdLst>
    <p:sldId id="256" r:id="rId29"/>
    <p:sldId id="257" r:id="rId30"/>
    <p:sldId id="258" r:id="rId31"/>
    <p:sldId id="259" r:id="rId32"/>
    <p:sldId id="260" r:id="rId33"/>
    <p:sldId id="261" r:id="rId34"/>
    <p:sldId id="262" r:id="rId35"/>
    <p:sldId id="263" r:id="rId36"/>
    <p:sldId id="264" r:id="rId37"/>
    <p:sldId id="265" r:id="rId38"/>
    <p:sldId id="266" r:id="rId39"/>
    <p:sldId id="267" r:id="rId4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Master" Target="slideMasters/slideMaster26.xml"/><Relationship Id="rId39" Type="http://schemas.openxmlformats.org/officeDocument/2006/relationships/slide" Target="slides/slide11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6.xml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" Target="slides/slide4.xml"/><Relationship Id="rId37" Type="http://schemas.openxmlformats.org/officeDocument/2006/relationships/slide" Target="slides/slide9.xml"/><Relationship Id="rId40" Type="http://schemas.openxmlformats.org/officeDocument/2006/relationships/slide" Target="slides/slide12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36" Type="http://schemas.openxmlformats.org/officeDocument/2006/relationships/slide" Target="slides/slide8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3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30" Type="http://schemas.openxmlformats.org/officeDocument/2006/relationships/slide" Target="slides/slide2.xml"/><Relationship Id="rId35" Type="http://schemas.openxmlformats.org/officeDocument/2006/relationships/slide" Target="slides/slide7.xml"/><Relationship Id="rId43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" Target="slides/slide5.xml"/><Relationship Id="rId3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015800" y="813240"/>
            <a:ext cx="4414320" cy="960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3097800" cy="5143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015800" y="813240"/>
            <a:ext cx="4414320" cy="960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0" y="0"/>
            <a:ext cx="3097800" cy="5143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015800" y="813240"/>
            <a:ext cx="4414320" cy="960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0" y="0"/>
            <a:ext cx="1511640" cy="5143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1587600" y="0"/>
            <a:ext cx="1511640" cy="5143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015800" y="813240"/>
            <a:ext cx="4414320" cy="960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bit.ly/2TtBDfr" TargetMode="External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23.xml.rels><?xml version="1.0" encoding="UTF-8" standalone="yes"?>
<Relationships xmlns="http://schemas.openxmlformats.org/package/2006/relationships"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3.xml"/></Relationships>
</file>

<file path=ppt/slideMasters/_rels/slideMaster24.xml.rels><?xml version="1.0" encoding="UTF-8" standalone="yes"?>
<Relationships xmlns="http://schemas.openxmlformats.org/package/2006/relationships"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4.xml"/></Relationships>
</file>

<file path=ppt/slideMasters/_rels/slideMaster25.xml.rels><?xml version="1.0" encoding="UTF-8" standalone="yes"?>
<Relationships xmlns="http://schemas.openxmlformats.org/package/2006/relationships"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25.xml"/></Relationships>
</file>

<file path=ppt/slideMasters/_rels/slideMaster26.xml.rels><?xml version="1.0" encoding="UTF-8" standalone="yes"?>
<Relationships xmlns="http://schemas.openxmlformats.org/package/2006/relationships"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26.xml"/></Relationships>
</file>

<file path=ppt/slideMasters/_rels/slideMaster27.xml.rels><?xml version="1.0" encoding="UTF-8" standalone="yes"?>
<Relationships xmlns="http://schemas.openxmlformats.org/package/2006/relationships"><Relationship Id="rId2" Type="http://schemas.openxmlformats.org/officeDocument/2006/relationships/theme" Target="../theme/theme27.xml"/><Relationship Id="rId1" Type="http://schemas.openxmlformats.org/officeDocument/2006/relationships/slideLayout" Target="../slideLayouts/slideLayout27.xml"/></Relationships>
</file>

<file path=ppt/slideMasters/_rels/slideMaster28.xml.rels><?xml version="1.0" encoding="UTF-8" standalone="yes"?>
<Relationships xmlns="http://schemas.openxmlformats.org/package/2006/relationships"><Relationship Id="rId2" Type="http://schemas.openxmlformats.org/officeDocument/2006/relationships/theme" Target="../theme/theme28.xml"/><Relationship Id="rId1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body"/>
          </p:nvPr>
        </p:nvSpPr>
        <p:spPr>
          <a:xfrm>
            <a:off x="5702760" y="0"/>
            <a:ext cx="366948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487440" y="1436400"/>
            <a:ext cx="4705920" cy="171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8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38720" y="1234440"/>
            <a:ext cx="3759120" cy="754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900" b="0" strike="noStrike" spc="-1">
                <a:solidFill>
                  <a:schemeClr val="dk1"/>
                </a:solidFill>
                <a:latin typeface="Syncopate"/>
                <a:ea typeface="Syncopate"/>
              </a:rPr>
              <a:t>xx%</a:t>
            </a:r>
            <a:endParaRPr lang="fr-FR" sz="39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title"/>
          </p:nvPr>
        </p:nvSpPr>
        <p:spPr>
          <a:xfrm>
            <a:off x="738720" y="2921400"/>
            <a:ext cx="3759120" cy="754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900" b="0" strike="noStrike" spc="-1">
                <a:solidFill>
                  <a:schemeClr val="dk1"/>
                </a:solidFill>
                <a:latin typeface="Syncopate"/>
                <a:ea typeface="Syncopate"/>
              </a:rPr>
              <a:t>xx%</a:t>
            </a:r>
            <a:endParaRPr lang="fr-FR" sz="39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569200" y="0"/>
            <a:ext cx="35744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84440" y="1832400"/>
            <a:ext cx="4359600" cy="1406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4" name="PlaceHolder 2"/>
          <p:cNvSpPr>
            <a:spLocks noGrp="1"/>
          </p:cNvSpPr>
          <p:nvPr>
            <p:ph type="title"/>
          </p:nvPr>
        </p:nvSpPr>
        <p:spPr>
          <a:xfrm>
            <a:off x="4236480" y="636480"/>
            <a:ext cx="1281960" cy="82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4300" b="0" strike="noStrike" spc="-1">
                <a:solidFill>
                  <a:schemeClr val="dk1"/>
                </a:solidFill>
                <a:latin typeface="Syncopate"/>
                <a:ea typeface="Syncopate"/>
              </a:rPr>
              <a:t>xx%</a:t>
            </a:r>
            <a:endParaRPr lang="fr-FR" sz="43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372640" y="0"/>
            <a:ext cx="37710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015800" y="813240"/>
            <a:ext cx="4414320" cy="960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58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0978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75000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8" name="Google Shape;104;p21"/>
          <p:cNvSpPr/>
          <p:nvPr/>
        </p:nvSpPr>
        <p:spPr>
          <a:xfrm>
            <a:off x="4258080" y="3477960"/>
            <a:ext cx="4172400" cy="702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en" sz="1200" b="0" strike="noStrike" spc="-1">
                <a:solidFill>
                  <a:schemeClr val="lt1"/>
                </a:solidFill>
                <a:latin typeface="Cabin"/>
                <a:ea typeface="Cabin"/>
              </a:rPr>
              <a:t>CREDITS: This presentation template was created by </a:t>
            </a:r>
            <a:r>
              <a:rPr lang="en" sz="1200" b="0" u="sng" strike="noStrike" spc="-1">
                <a:solidFill>
                  <a:schemeClr val="lt1"/>
                </a:solidFill>
                <a:uFillTx/>
                <a:latin typeface="Cabin Medium"/>
                <a:ea typeface="Cabin Medium"/>
                <a:hlinkClick r:id="rId3"/>
              </a:rPr>
              <a:t>Slidesgo</a:t>
            </a:r>
            <a:r>
              <a:rPr lang="en" sz="1200" b="0" strike="noStrike" spc="-1">
                <a:solidFill>
                  <a:schemeClr val="lt1"/>
                </a:solidFill>
                <a:latin typeface="Cabin"/>
                <a:ea typeface="Cabin"/>
              </a:rPr>
              <a:t>, and includes icons, infographics &amp; images by</a:t>
            </a:r>
            <a:r>
              <a:rPr lang="en" sz="1200" b="0" strike="noStrike" spc="-1">
                <a:solidFill>
                  <a:schemeClr val="lt1"/>
                </a:solidFill>
                <a:latin typeface="Cabin Medium"/>
                <a:ea typeface="Cabin Medium"/>
              </a:rPr>
              <a:t> </a:t>
            </a:r>
            <a:r>
              <a:rPr lang="en" sz="1200" b="0" u="sng" strike="noStrike" spc="-1">
                <a:solidFill>
                  <a:schemeClr val="lt1"/>
                </a:solidFill>
                <a:uFillTx/>
                <a:latin typeface="Cabin Medium"/>
                <a:ea typeface="Cabin Medium"/>
                <a:hlinkClick r:id="rId4"/>
              </a:rPr>
              <a:t>Freepik</a:t>
            </a:r>
            <a:r>
              <a:rPr lang="en" sz="1200" b="0" strike="noStrike" spc="-1">
                <a:solidFill>
                  <a:schemeClr val="lt1"/>
                </a:solidFill>
                <a:latin typeface="Cabin"/>
                <a:ea typeface="Cabin"/>
              </a:rPr>
              <a:t> </a:t>
            </a:r>
            <a:endParaRPr lang="en-US" sz="1200" b="0" strike="noStrike" spc="-1">
              <a:solidFill>
                <a:srgbClr val="FFFFFF"/>
              </a:solidFill>
              <a:latin typeface="OpenSymbo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body"/>
          </p:nvPr>
        </p:nvSpPr>
        <p:spPr>
          <a:xfrm>
            <a:off x="720000" y="1152360"/>
            <a:ext cx="7703640" cy="333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0" name="PlaceHolder 2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37560" y="444960"/>
            <a:ext cx="539280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5871600" y="0"/>
            <a:ext cx="327168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75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0480" cy="607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body"/>
          </p:nvPr>
        </p:nvSpPr>
        <p:spPr>
          <a:xfrm>
            <a:off x="3786840" y="1963440"/>
            <a:ext cx="4653720" cy="2217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3405960" y="444960"/>
            <a:ext cx="4653720" cy="1010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306792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68333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84120" y="1953000"/>
            <a:ext cx="4454280" cy="799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Syncopate"/>
                <a:ea typeface="Syncopate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0;p10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pic>
        <p:nvPicPr>
          <p:cNvPr id="46" name="Google Shape;41;p10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7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8" name="PlaceHolder 2"/>
          <p:cNvSpPr>
            <a:spLocks noGrp="1"/>
          </p:cNvSpPr>
          <p:nvPr>
            <p:ph type="title"/>
          </p:nvPr>
        </p:nvSpPr>
        <p:spPr>
          <a:xfrm>
            <a:off x="434160" y="3728160"/>
            <a:ext cx="4812120" cy="10065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7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112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115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3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123;p30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126;p31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8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932200" y="444960"/>
            <a:ext cx="5395320" cy="664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3428640" y="1499040"/>
            <a:ext cx="816840" cy="40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strike="noStrike" spc="-1">
                <a:solidFill>
                  <a:schemeClr val="lt1"/>
                </a:solidFill>
                <a:latin typeface="Syncopate"/>
                <a:ea typeface="Syncopate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title"/>
          </p:nvPr>
        </p:nvSpPr>
        <p:spPr>
          <a:xfrm>
            <a:off x="3428640" y="2553480"/>
            <a:ext cx="816840" cy="40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strike="noStrike" spc="-1">
                <a:solidFill>
                  <a:schemeClr val="lt1"/>
                </a:solidFill>
                <a:latin typeface="Syncopate"/>
                <a:ea typeface="Syncopate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title"/>
          </p:nvPr>
        </p:nvSpPr>
        <p:spPr>
          <a:xfrm>
            <a:off x="3428640" y="3607920"/>
            <a:ext cx="816840" cy="40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strike="noStrike" spc="-1">
                <a:solidFill>
                  <a:schemeClr val="lt1"/>
                </a:solidFill>
                <a:latin typeface="Syncopate"/>
                <a:ea typeface="Syncopate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body"/>
          </p:nvPr>
        </p:nvSpPr>
        <p:spPr>
          <a:xfrm>
            <a:off x="360" y="0"/>
            <a:ext cx="34056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93333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44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body"/>
          </p:nvPr>
        </p:nvSpPr>
        <p:spPr>
          <a:xfrm>
            <a:off x="3786840" y="1963440"/>
            <a:ext cx="4653720" cy="2217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3" name="PlaceHolder 2"/>
          <p:cNvSpPr>
            <a:spLocks noGrp="1"/>
          </p:cNvSpPr>
          <p:nvPr>
            <p:ph type="title"/>
          </p:nvPr>
        </p:nvSpPr>
        <p:spPr>
          <a:xfrm>
            <a:off x="3405960" y="444960"/>
            <a:ext cx="4653720" cy="1010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306792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68333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13160" y="794520"/>
            <a:ext cx="7717320" cy="698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3352680" y="2398680"/>
            <a:ext cx="5077800" cy="1950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405960" y="444960"/>
            <a:ext cx="47242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0978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75000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2219580" y="373633"/>
            <a:ext cx="4704840" cy="1714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br>
              <a:rPr lang="en" sz="3600" b="1" strike="noStrike" spc="-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" sz="3600" b="1" strike="noStrike" spc="-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Theme 1:</a:t>
            </a:r>
            <a:br>
              <a:rPr lang="en" sz="3600" b="1" strike="noStrike" spc="-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" sz="3600" b="1" strike="noStrike" spc="-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Warehouse Robot</a:t>
            </a:r>
            <a:endParaRPr lang="fr-FR" sz="3600" b="1" strike="noStrike" spc="-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subTitle"/>
          </p:nvPr>
        </p:nvSpPr>
        <p:spPr>
          <a:xfrm>
            <a:off x="2423507" y="4167731"/>
            <a:ext cx="4343040" cy="380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2400" b="1" strike="noStrike" spc="-1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ENPC TEAM </a:t>
            </a:r>
            <a:endParaRPr lang="en-US" sz="2400" b="1" strike="noStrike" spc="-1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8196" name="Picture 4" descr="Sonatrach — Wikipédia">
            <a:extLst>
              <a:ext uri="{FF2B5EF4-FFF2-40B4-BE49-F238E27FC236}">
                <a16:creationId xmlns:a16="http://schemas.microsoft.com/office/drawing/2014/main" id="{2024B5F1-DDC4-A0AA-5577-A7621338B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96" y="1928812"/>
            <a:ext cx="885825" cy="128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Mobilis.dz">
            <a:extLst>
              <a:ext uri="{FF2B5EF4-FFF2-40B4-BE49-F238E27FC236}">
                <a16:creationId xmlns:a16="http://schemas.microsoft.com/office/drawing/2014/main" id="{DC764BCA-AF95-7E63-4E39-7AE24023B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547" y="1850230"/>
            <a:ext cx="2168500" cy="1443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73921C2-3CDE-FBFE-C707-1E1F08AFDC77}"/>
              </a:ext>
            </a:extLst>
          </p:cNvPr>
          <p:cNvSpPr txBox="1"/>
          <p:nvPr/>
        </p:nvSpPr>
        <p:spPr>
          <a:xfrm>
            <a:off x="2744023" y="2303524"/>
            <a:ext cx="3655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NEST HACKATHON 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4ED5C1E-457F-61D3-A1DA-01D82D573F9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10" y="2769378"/>
            <a:ext cx="1047780" cy="10477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/>
          </p:nvPr>
        </p:nvSpPr>
        <p:spPr>
          <a:xfrm>
            <a:off x="4680707" y="1806879"/>
            <a:ext cx="4657320" cy="2219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404040"/>
                </a:solidFill>
                <a:effectLst/>
                <a:latin typeface="DeepSeek-CJK-patch"/>
              </a:rPr>
              <a:t>Website Backend:</a:t>
            </a:r>
            <a:endParaRPr lang="en-US" sz="1800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404040"/>
                </a:solidFill>
                <a:effectLst/>
                <a:latin typeface="DeepSeek-CJK-patch"/>
              </a:rPr>
              <a:t>REST API for serialize data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404040"/>
                </a:solidFill>
                <a:effectLst/>
                <a:latin typeface="DeepSeek-CJK-patch"/>
              </a:rPr>
              <a:t>Admin Dashboard for supervision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404040"/>
                </a:solidFill>
                <a:effectLst/>
                <a:latin typeface="DeepSeek-CJK-patch"/>
              </a:rPr>
              <a:t>Dashboard for authenticated users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404040"/>
                </a:solidFill>
                <a:effectLst/>
                <a:latin typeface="DeepSeek-CJK-patch"/>
              </a:rPr>
              <a:t>Robot Connectivity:</a:t>
            </a:r>
            <a:endParaRPr lang="en-US" sz="1800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404040"/>
                </a:solidFill>
                <a:effectLst/>
                <a:latin typeface="DeepSeek-CJK-patch"/>
              </a:rPr>
              <a:t>HTTP/WebSocket for real-time commands.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fr-FR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title"/>
          </p:nvPr>
        </p:nvSpPr>
        <p:spPr>
          <a:xfrm>
            <a:off x="1638270" y="245394"/>
            <a:ext cx="4657320" cy="1009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4000" b="1" i="0" dirty="0">
                <a:solidFill>
                  <a:srgbClr val="404040"/>
                </a:solidFill>
                <a:effectLst/>
                <a:latin typeface="DeepSeek-CJK-patch"/>
              </a:rPr>
              <a:t>Technical Specifications</a:t>
            </a:r>
            <a:br>
              <a:rPr lang="en-US" sz="4000" b="0" i="0" dirty="0">
                <a:solidFill>
                  <a:srgbClr val="404040"/>
                </a:solidFill>
                <a:effectLst/>
                <a:latin typeface="DeepSeek-CJK-patch"/>
              </a:rPr>
            </a:b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7170" name="Picture 2" descr="Why and how to write a website specification? — Internetdevels official blog">
            <a:extLst>
              <a:ext uri="{FF2B5EF4-FFF2-40B4-BE49-F238E27FC236}">
                <a16:creationId xmlns:a16="http://schemas.microsoft.com/office/drawing/2014/main" id="{80F1301B-94AD-FAF9-0EF7-E27A657FC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95" y="1710372"/>
            <a:ext cx="4490612" cy="298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178;p37"/>
          <p:cNvPicPr/>
          <p:nvPr/>
        </p:nvPicPr>
        <p:blipFill>
          <a:blip r:embed="rId2"/>
          <a:srcRect l="5254" r="5254"/>
          <a:stretch/>
        </p:blipFill>
        <p:spPr>
          <a:xfrm>
            <a:off x="0" y="0"/>
            <a:ext cx="3067920" cy="5143320"/>
          </a:xfrm>
          <a:prstGeom prst="rect">
            <a:avLst/>
          </a:prstGeom>
          <a:ln w="0">
            <a:noFill/>
          </a:ln>
        </p:spPr>
      </p:pic>
      <p:sp>
        <p:nvSpPr>
          <p:cNvPr id="88" name="PlaceHolder 1"/>
          <p:cNvSpPr>
            <a:spLocks noGrp="1"/>
          </p:cNvSpPr>
          <p:nvPr>
            <p:ph/>
          </p:nvPr>
        </p:nvSpPr>
        <p:spPr>
          <a:xfrm>
            <a:off x="3409920" y="1457280"/>
            <a:ext cx="4657320" cy="2219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just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800" b="1" strike="noStrike" spc="-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 summary, the warehouse robot represents a significant advancement in automated logistics. Through the utilization of sophisticated algorithms for navigation, efficient lifting mechanisms, and robust tracking systems, it enhances operational efficiency and accuracy within warehouse environments.</a:t>
            </a:r>
            <a:endParaRPr lang="fr-FR" sz="1800" b="1" strike="noStrike" spc="-1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title"/>
          </p:nvPr>
        </p:nvSpPr>
        <p:spPr>
          <a:xfrm>
            <a:off x="3409920" y="447840"/>
            <a:ext cx="4657320" cy="1009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Conclusions</a:t>
            </a:r>
            <a:endParaRPr lang="fr-FR" sz="3000" b="1" strike="noStrike" spc="-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3517200" y="1866780"/>
            <a:ext cx="4409640" cy="961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5800" b="0" strike="noStrike" spc="-1" dirty="0">
                <a:solidFill>
                  <a:schemeClr val="lt1"/>
                </a:solidFill>
                <a:latin typeface="Syncopate"/>
                <a:ea typeface="Syncopate"/>
              </a:rPr>
              <a:t>Thank you!</a:t>
            </a:r>
            <a:endParaRPr lang="fr-FR" sz="58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4438800" y="1695600"/>
            <a:ext cx="3990600" cy="1228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>
                <a:solidFill>
                  <a:schemeClr val="dk1"/>
                </a:solidFill>
                <a:latin typeface="Cabin"/>
                <a:ea typeface="Cabin"/>
              </a:rPr>
              <a:t>Do you have any questions?</a:t>
            </a:r>
            <a:endParaRPr lang="en-US" sz="14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00" name="Google Shape;306;p46"/>
          <p:cNvSpPr/>
          <p:nvPr/>
        </p:nvSpPr>
        <p:spPr>
          <a:xfrm>
            <a:off x="4705200" y="4067280"/>
            <a:ext cx="3723840" cy="2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28520" rIns="870823080" bIns="128520" anchor="t">
            <a:normAutofit fontScale="25000" lnSpcReduction="20000"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en" sz="1200" b="0" strike="noStrike" spc="-1">
                <a:solidFill>
                  <a:schemeClr val="dk1"/>
                </a:solidFill>
                <a:latin typeface="Arial"/>
              </a:rPr>
              <a:t>+91 620 421 838</a:t>
            </a:r>
            <a:endParaRPr lang="en-US" sz="12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102" name="Google Shape;308;p46"/>
          <p:cNvPicPr/>
          <p:nvPr/>
        </p:nvPicPr>
        <p:blipFill>
          <a:blip r:embed="rId2"/>
          <a:srcRect l="4815" r="4807"/>
          <a:stretch/>
        </p:blipFill>
        <p:spPr>
          <a:xfrm>
            <a:off x="0" y="0"/>
            <a:ext cx="3097800" cy="5143320"/>
          </a:xfrm>
          <a:prstGeom prst="rect">
            <a:avLst/>
          </a:prstGeom>
          <a:ln w="0"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F19D42-1EE5-9711-E8A0-87182F9C3A2A}"/>
              </a:ext>
            </a:extLst>
          </p:cNvPr>
          <p:cNvSpPr/>
          <p:nvPr/>
        </p:nvSpPr>
        <p:spPr>
          <a:xfrm>
            <a:off x="4367893" y="3175907"/>
            <a:ext cx="4163786" cy="12283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178;p37"/>
          <p:cNvPicPr/>
          <p:nvPr/>
        </p:nvPicPr>
        <p:blipFill>
          <a:blip r:embed="rId2"/>
          <a:srcRect l="5254" r="5254"/>
          <a:stretch/>
        </p:blipFill>
        <p:spPr>
          <a:xfrm>
            <a:off x="0" y="0"/>
            <a:ext cx="3067920" cy="5143320"/>
          </a:xfrm>
          <a:prstGeom prst="rect">
            <a:avLst/>
          </a:prstGeom>
          <a:ln w="0">
            <a:noFill/>
          </a:ln>
        </p:spPr>
      </p:pic>
      <p:sp>
        <p:nvSpPr>
          <p:cNvPr id="63" name="PlaceHolder 1"/>
          <p:cNvSpPr>
            <a:spLocks noGrp="1"/>
          </p:cNvSpPr>
          <p:nvPr>
            <p:ph/>
          </p:nvPr>
        </p:nvSpPr>
        <p:spPr>
          <a:xfrm>
            <a:off x="3790800" y="1962000"/>
            <a:ext cx="4657320" cy="2219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r>
              <a:rPr lang="en-US" sz="1800" b="1" dirty="0">
                <a:latin typeface="Roboto" pitchFamily="34" charset="0"/>
                <a:ea typeface="Roboto" pitchFamily="34" charset="-122"/>
                <a:cs typeface="Roboto" pitchFamily="34" charset="-120"/>
              </a:rPr>
              <a:t>Meet the next generation of warehouse automation. Our robot combines cutting-edge navigation with precision mechanics. It is designed to maximize efficiency and minimize operational costs.</a:t>
            </a:r>
            <a:endParaRPr lang="en-US" sz="1800" b="1" dirty="0"/>
          </a:p>
          <a:p>
            <a:pPr indent="0">
              <a:spcBef>
                <a:spcPts val="1417"/>
              </a:spcBef>
              <a:buNone/>
            </a:pPr>
            <a:endParaRPr lang="fr-FR" sz="1400" b="0" strike="noStrike" spc="-1" dirty="0">
              <a:solidFill>
                <a:schemeClr val="dk1"/>
              </a:solidFill>
              <a:latin typeface="Cabin"/>
              <a:ea typeface="Cabin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title"/>
          </p:nvPr>
        </p:nvSpPr>
        <p:spPr>
          <a:xfrm>
            <a:off x="3409920" y="447840"/>
            <a:ext cx="4657320" cy="1009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  <a:endParaRPr lang="fr-FR" sz="3000" b="1" strike="noStrike" spc="-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81200" y="1828800"/>
            <a:ext cx="4362120" cy="1409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900" b="1" strike="noStrike" spc="-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Robot Overview</a:t>
            </a:r>
            <a:endParaRPr lang="fr-FR" sz="3900" b="1" strike="noStrike" spc="-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title"/>
          </p:nvPr>
        </p:nvSpPr>
        <p:spPr>
          <a:xfrm>
            <a:off x="4238640" y="638280"/>
            <a:ext cx="1285560" cy="828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300" b="0" strike="noStrike" spc="-1">
                <a:solidFill>
                  <a:schemeClr val="dk1"/>
                </a:solidFill>
                <a:latin typeface="Syncopate"/>
                <a:ea typeface="Syncopate"/>
              </a:rPr>
              <a:t>01</a:t>
            </a:r>
            <a:endParaRPr lang="fr-FR" sz="43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subTitle"/>
          </p:nvPr>
        </p:nvSpPr>
        <p:spPr>
          <a:xfrm>
            <a:off x="781200" y="3295800"/>
            <a:ext cx="2695320" cy="647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buNone/>
            </a:pPr>
            <a:endParaRPr lang="en-US" sz="1600" b="0" strike="noStrike" spc="-1">
              <a:solidFill>
                <a:schemeClr val="dk1"/>
              </a:solidFill>
              <a:latin typeface="Cabin"/>
              <a:ea typeface="Cabin"/>
            </a:endParaRPr>
          </a:p>
        </p:txBody>
      </p:sp>
      <p:pic>
        <p:nvPicPr>
          <p:cNvPr id="68" name="Google Shape;167;p35"/>
          <p:cNvPicPr/>
          <p:nvPr/>
        </p:nvPicPr>
        <p:blipFill>
          <a:blip r:embed="rId2"/>
          <a:srcRect t="4544" b="4555"/>
          <a:stretch/>
        </p:blipFill>
        <p:spPr>
          <a:xfrm>
            <a:off x="5372640" y="0"/>
            <a:ext cx="3771000" cy="51433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714240" y="790560"/>
            <a:ext cx="7714800" cy="694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algn="l">
              <a:spcBef>
                <a:spcPts val="1372"/>
              </a:spcBef>
              <a:spcAft>
                <a:spcPts val="1029"/>
              </a:spcAft>
              <a:buNone/>
            </a:pPr>
            <a:r>
              <a:rPr lang="en-US" sz="4000" b="1" i="0" dirty="0">
                <a:solidFill>
                  <a:srgbClr val="404040"/>
                </a:solidFill>
                <a:effectLst/>
                <a:latin typeface="DeepSeek-CJK-patch"/>
              </a:rPr>
              <a:t>Solution Overview</a:t>
            </a:r>
            <a:b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</a:br>
            <a:b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</a:b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3352680" y="2400480"/>
            <a:ext cx="5076360" cy="1952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800" b="1" i="0" dirty="0">
                <a:solidFill>
                  <a:srgbClr val="404040"/>
                </a:solidFill>
                <a:effectLst/>
                <a:latin typeface="DeepSeek-CJK-patch"/>
              </a:rPr>
              <a:t>Smart Warehouse Robot Features: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buFont typeface="+mj-lt"/>
              <a:buAutoNum type="arabicPeriod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Dijkstra-Powered Navigation</a:t>
            </a: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 for shortest-path routing.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buFont typeface="+mj-lt"/>
              <a:buAutoNum type="arabicPeriod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Scissor Lift Mechanism</a:t>
            </a: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 for vertical package handling.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buFont typeface="+mj-lt"/>
              <a:buAutoNum type="arabicPeriod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Servo Motor Precision</a:t>
            </a: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 for unpacking.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buFont typeface="+mj-lt"/>
              <a:buAutoNum type="arabicPeriod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Centralized Web Dashboard</a:t>
            </a: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 for live tracking.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fr-FR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/>
          </p:nvPr>
        </p:nvSpPr>
        <p:spPr>
          <a:xfrm>
            <a:off x="3747422" y="1545622"/>
            <a:ext cx="4657320" cy="2219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How It Works:</a:t>
            </a:r>
            <a:endParaRPr lang="en-US" sz="1600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Maps warehouse as a graph with nodes/edges.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Computes shortest path to target, avoiding obstacles.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Benefits:</a:t>
            </a:r>
            <a:endParaRPr lang="en-US" sz="1600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30% faster route optimization.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Adaptable to layout changes.</a:t>
            </a:r>
          </a:p>
        </p:txBody>
      </p:sp>
      <p:sp>
        <p:nvSpPr>
          <p:cNvPr id="73" name="PlaceHolder 2"/>
          <p:cNvSpPr>
            <a:spLocks noGrp="1"/>
          </p:cNvSpPr>
          <p:nvPr>
            <p:ph type="title"/>
          </p:nvPr>
        </p:nvSpPr>
        <p:spPr>
          <a:xfrm>
            <a:off x="3409920" y="447840"/>
            <a:ext cx="4657320" cy="1009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algn="ctr">
              <a:spcBef>
                <a:spcPts val="1372"/>
              </a:spcBef>
              <a:spcAft>
                <a:spcPts val="1029"/>
              </a:spcAft>
            </a:pPr>
            <a:r>
              <a:rPr lang="en-US" sz="2800" b="1" i="0" dirty="0">
                <a:solidFill>
                  <a:srgbClr val="404040"/>
                </a:solidFill>
                <a:effectLst/>
                <a:latin typeface="DeepSeek-CJK-patch"/>
              </a:rPr>
              <a:t>Navigation – Dijkstra's Algorithm</a:t>
            </a:r>
            <a:endParaRPr lang="en-US" sz="2800" b="0" i="0" dirty="0">
              <a:solidFill>
                <a:srgbClr val="404040"/>
              </a:solidFill>
              <a:effectLst/>
              <a:latin typeface="DeepSeek-CJK-patch"/>
            </a:endParaRPr>
          </a:p>
        </p:txBody>
      </p:sp>
      <p:pic>
        <p:nvPicPr>
          <p:cNvPr id="2052" name="Picture 4" descr="Algorithme de Recherche : Dijkstra">
            <a:extLst>
              <a:ext uri="{FF2B5EF4-FFF2-40B4-BE49-F238E27FC236}">
                <a16:creationId xmlns:a16="http://schemas.microsoft.com/office/drawing/2014/main" id="{31B18042-BAF7-CD1A-DF6D-CFB3E733E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604" y="249749"/>
            <a:ext cx="3173902" cy="166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Algorithme de Dijkstra Open Shortest Path First Routing, autres, divers,  angle png | PNGEgg">
            <a:extLst>
              <a:ext uri="{FF2B5EF4-FFF2-40B4-BE49-F238E27FC236}">
                <a16:creationId xmlns:a16="http://schemas.microsoft.com/office/drawing/2014/main" id="{80E9F41C-2A1C-6A2C-E364-497244EAA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23" y="2411484"/>
            <a:ext cx="3426264" cy="22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714240" y="790560"/>
            <a:ext cx="7714800" cy="694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600" b="1" i="0" dirty="0">
                <a:solidFill>
                  <a:srgbClr val="404040"/>
                </a:solidFill>
                <a:effectLst/>
                <a:latin typeface="DeepSeek-CJK-patch"/>
              </a:rPr>
              <a:t>Lifting System – Scissor Mechanism</a:t>
            </a:r>
            <a:b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</a:b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3597608" y="1893639"/>
            <a:ext cx="5076360" cy="1952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Function:</a:t>
            </a:r>
            <a:endParaRPr lang="en-US" sz="1600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Expands vertically to reach high shelves.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Compact design for narrow aisles.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Benefits:</a:t>
            </a:r>
            <a:endParaRPr lang="en-US" sz="1600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Lifts up to 50 kg.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Adjustable height (0.5m to 3m).</a:t>
            </a:r>
          </a:p>
        </p:txBody>
      </p:sp>
      <p:pic>
        <p:nvPicPr>
          <p:cNvPr id="3076" name="Picture 4" descr="Lift system, Double scissor mechanism, load bearing capacity 80–120 kg |  online at HÄFELE">
            <a:extLst>
              <a:ext uri="{FF2B5EF4-FFF2-40B4-BE49-F238E27FC236}">
                <a16:creationId xmlns:a16="http://schemas.microsoft.com/office/drawing/2014/main" id="{7F1223EC-DB94-BC5C-4587-65F4ABCE3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032" y="1485360"/>
            <a:ext cx="30480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340328" y="405824"/>
            <a:ext cx="4362120" cy="1409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200" b="1" i="0" dirty="0">
                <a:solidFill>
                  <a:srgbClr val="404040"/>
                </a:solidFill>
                <a:effectLst/>
                <a:latin typeface="DeepSeek-CJK-patch"/>
              </a:rPr>
              <a:t>Centralized Command &amp; Tracking Website</a:t>
            </a:r>
            <a:br>
              <a:rPr lang="en-US" sz="3200" b="0" i="0" dirty="0">
                <a:solidFill>
                  <a:srgbClr val="404040"/>
                </a:solidFill>
                <a:effectLst/>
                <a:latin typeface="DeepSeek-CJK-patch"/>
              </a:rPr>
            </a:br>
            <a:endParaRPr lang="fr-FR" sz="32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subTitle"/>
          </p:nvPr>
        </p:nvSpPr>
        <p:spPr>
          <a:xfrm>
            <a:off x="0" y="1491584"/>
            <a:ext cx="5674179" cy="647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algn="l">
              <a:lnSpc>
                <a:spcPct val="100000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b="1" i="0" dirty="0">
                <a:solidFill>
                  <a:srgbClr val="404040"/>
                </a:solidFill>
                <a:effectLst/>
                <a:latin typeface="DeepSeek-CJK-patch"/>
              </a:rPr>
              <a:t>Features:</a:t>
            </a:r>
            <a:endParaRPr lang="en-US" sz="1400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b="1" i="0" dirty="0">
                <a:solidFill>
                  <a:srgbClr val="404040"/>
                </a:solidFill>
                <a:effectLst/>
                <a:latin typeface="DeepSeek-CJK-patch"/>
              </a:rPr>
              <a:t>Real-Time Tracking:</a:t>
            </a:r>
            <a:endParaRPr lang="en-US" sz="1400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1143000" lvl="2" indent="-228600" algn="l">
              <a:lnSpc>
                <a:spcPct val="10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404040"/>
                </a:solidFill>
                <a:effectLst/>
                <a:latin typeface="DeepSeek-CJK-patch"/>
              </a:rPr>
              <a:t>RFID-driven package location/destination.</a:t>
            </a:r>
          </a:p>
          <a:p>
            <a:pPr marL="1143000" lvl="2" indent="-228600" algn="l">
              <a:lnSpc>
                <a:spcPct val="10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404040"/>
                </a:solidFill>
                <a:effectLst/>
                <a:latin typeface="DeepSeek-CJK-patch"/>
              </a:rPr>
              <a:t>Robot status (moving, unloading).</a:t>
            </a:r>
          </a:p>
          <a:p>
            <a:pPr marL="742950" lvl="1" indent="-28575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b="1" i="0" dirty="0">
                <a:solidFill>
                  <a:srgbClr val="404040"/>
                </a:solidFill>
                <a:effectLst/>
                <a:latin typeface="DeepSeek-CJK-patch"/>
              </a:rPr>
              <a:t>Remote Robot Control:</a:t>
            </a:r>
            <a:endParaRPr lang="en-US" sz="1400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1143000" lvl="2" indent="-228600" algn="l">
              <a:lnSpc>
                <a:spcPct val="10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404040"/>
                </a:solidFill>
                <a:effectLst/>
                <a:latin typeface="DeepSeek-CJK-patch"/>
              </a:rPr>
              <a:t>Send direct commands (e.g., reroute, pause, change place).</a:t>
            </a:r>
          </a:p>
          <a:p>
            <a:pPr marL="742950" lvl="1" indent="-28575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400" b="1" i="0" dirty="0">
                <a:solidFill>
                  <a:srgbClr val="404040"/>
                </a:solidFill>
                <a:effectLst/>
                <a:latin typeface="DeepSeek-CJK-patch"/>
              </a:rPr>
              <a:t>Analytics &amp; Alerts:</a:t>
            </a:r>
            <a:endParaRPr lang="en-US" sz="1400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1143000" lvl="2" indent="-228600" algn="l">
              <a:lnSpc>
                <a:spcPct val="10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404040"/>
                </a:solidFill>
                <a:effectLst/>
                <a:latin typeface="DeepSeek-CJK-patch"/>
              </a:rPr>
              <a:t>Traffic heatmaps, battery levels, error logs.</a:t>
            </a:r>
          </a:p>
        </p:txBody>
      </p:sp>
      <p:pic>
        <p:nvPicPr>
          <p:cNvPr id="4098" name="Picture 2" descr="World wide web - Free web icons">
            <a:extLst>
              <a:ext uri="{FF2B5EF4-FFF2-40B4-BE49-F238E27FC236}">
                <a16:creationId xmlns:a16="http://schemas.microsoft.com/office/drawing/2014/main" id="{3ADB87D0-FC55-9A00-50A8-25CD363A6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7693" y="1815224"/>
            <a:ext cx="1409700" cy="140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714240" y="790560"/>
            <a:ext cx="7714800" cy="694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4000" b="1" i="0" dirty="0">
                <a:solidFill>
                  <a:srgbClr val="404040"/>
                </a:solidFill>
                <a:effectLst/>
                <a:latin typeface="DeepSeek-CJK-patch"/>
              </a:rPr>
              <a:t> Use Case Walkthrough</a:t>
            </a:r>
            <a:br>
              <a:rPr lang="en-US" sz="4000" b="0" i="0" dirty="0">
                <a:solidFill>
                  <a:srgbClr val="404040"/>
                </a:solidFill>
                <a:effectLst/>
                <a:latin typeface="DeepSeek-CJK-patch"/>
              </a:rPr>
            </a:b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3842537" y="1705861"/>
            <a:ext cx="5076360" cy="1952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Package arrives → RFID scanned → 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website assigns task to robot</a:t>
            </a: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Operator prioritizes task via dashboard</a:t>
            </a: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 → robot recalculates path using Dijkstra.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Scissor lift retrieves package; servo unpacks.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Operator monitors progress and intervenes</a:t>
            </a: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 if needed (e.g., reroute).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1600" b="0" i="0" dirty="0">
                <a:solidFill>
                  <a:srgbClr val="404040"/>
                </a:solidFill>
                <a:effectLst/>
                <a:latin typeface="DeepSeek-CJK-patch"/>
              </a:rPr>
              <a:t>Website updates status post-delivery.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fr-FR" sz="16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22" name="Picture 2" descr="Streamline Organization's Digital Transformation Journey: 5 Steps">
            <a:extLst>
              <a:ext uri="{FF2B5EF4-FFF2-40B4-BE49-F238E27FC236}">
                <a16:creationId xmlns:a16="http://schemas.microsoft.com/office/drawing/2014/main" id="{DFB34DBD-8AB8-CC1B-37F6-532EC5E94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45" y="2073729"/>
            <a:ext cx="3440592" cy="195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714240" y="790560"/>
            <a:ext cx="7714800" cy="694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4000" b="1" i="0" dirty="0">
                <a:solidFill>
                  <a:srgbClr val="404040"/>
                </a:solidFill>
                <a:effectLst/>
                <a:latin typeface="DeepSeek-CJK-patch"/>
              </a:rPr>
              <a:t>Benefits Summary</a:t>
            </a:r>
            <a:br>
              <a:rPr lang="en-US" sz="4000" b="0" i="0" dirty="0">
                <a:solidFill>
                  <a:srgbClr val="404040"/>
                </a:solidFill>
                <a:effectLst/>
                <a:latin typeface="DeepSeek-CJK-patch"/>
              </a:rPr>
            </a:b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3352680" y="2400480"/>
            <a:ext cx="5076360" cy="1952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404040"/>
                </a:solidFill>
                <a:effectLst/>
                <a:latin typeface="DeepSeek-CJK-patch"/>
              </a:rPr>
              <a:t>Centralized Control:</a:t>
            </a:r>
            <a:r>
              <a:rPr lang="en-US" sz="1800" b="0" i="0" dirty="0">
                <a:solidFill>
                  <a:srgbClr val="404040"/>
                </a:solidFill>
                <a:effectLst/>
                <a:latin typeface="DeepSeek-CJK-patch"/>
              </a:rPr>
              <a:t> Command multiple robots from one dashboard.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404040"/>
                </a:solidFill>
                <a:effectLst/>
                <a:latin typeface="DeepSeek-CJK-patch"/>
              </a:rPr>
              <a:t>Agility:</a:t>
            </a:r>
            <a:r>
              <a:rPr lang="en-US" sz="1800" b="0" i="0" dirty="0">
                <a:solidFill>
                  <a:srgbClr val="404040"/>
                </a:solidFill>
                <a:effectLst/>
                <a:latin typeface="DeepSeek-CJK-patch"/>
              </a:rPr>
              <a:t> Instantly adapt to urgent requests or disruptions.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404040"/>
                </a:solidFill>
                <a:effectLst/>
                <a:latin typeface="DeepSeek-CJK-patch"/>
              </a:rPr>
              <a:t>Transparency:</a:t>
            </a:r>
            <a:r>
              <a:rPr lang="en-US" sz="1800" b="0" i="0" dirty="0">
                <a:solidFill>
                  <a:srgbClr val="404040"/>
                </a:solidFill>
                <a:effectLst/>
                <a:latin typeface="DeepSeek-CJK-patch"/>
              </a:rPr>
              <a:t> Audit trails for commands and actions.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fr-FR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146" name="Picture 2" descr="Summary - Free files and folders icons">
            <a:extLst>
              <a:ext uri="{FF2B5EF4-FFF2-40B4-BE49-F238E27FC236}">
                <a16:creationId xmlns:a16="http://schemas.microsoft.com/office/drawing/2014/main" id="{FFE687D6-F94E-D32C-F1ED-393548E11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714" y="2060121"/>
            <a:ext cx="220980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8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386</Words>
  <Application>Microsoft Office PowerPoint</Application>
  <PresentationFormat>Affichage à l'écran (16:9)</PresentationFormat>
  <Paragraphs>58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28</vt:i4>
      </vt:variant>
      <vt:variant>
        <vt:lpstr>Titres des diapositives</vt:lpstr>
      </vt:variant>
      <vt:variant>
        <vt:i4>12</vt:i4>
      </vt:variant>
    </vt:vector>
  </HeadingPairs>
  <TitlesOfParts>
    <vt:vector size="49" baseType="lpstr">
      <vt:lpstr>Arial</vt:lpstr>
      <vt:lpstr>Cabin</vt:lpstr>
      <vt:lpstr>Cabin Medium</vt:lpstr>
      <vt:lpstr>DeepSeek-CJK-patch</vt:lpstr>
      <vt:lpstr>OpenSymbol</vt:lpstr>
      <vt:lpstr>Roboto</vt:lpstr>
      <vt:lpstr>Symbol</vt:lpstr>
      <vt:lpstr>Syncopate</vt:lpstr>
      <vt:lpstr>Wingdings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Slidesgo Final Pages</vt:lpstr>
      <vt:lpstr>Slidesgo Final Pages</vt:lpstr>
      <vt:lpstr>Slidesgo Final Pages</vt:lpstr>
      <vt:lpstr>Slidesgo Final Pages</vt:lpstr>
      <vt:lpstr>Slidesgo Final Pages</vt:lpstr>
      <vt:lpstr>Slidesgo Final Pages</vt:lpstr>
      <vt:lpstr> Theme 1: Warehouse Robot</vt:lpstr>
      <vt:lpstr>Introduction</vt:lpstr>
      <vt:lpstr>Robot Overview</vt:lpstr>
      <vt:lpstr>Solution Overview  </vt:lpstr>
      <vt:lpstr>Navigation – Dijkstra's Algorithm</vt:lpstr>
      <vt:lpstr>Lifting System – Scissor Mechanism </vt:lpstr>
      <vt:lpstr>Centralized Command &amp; Tracking Website </vt:lpstr>
      <vt:lpstr> Use Case Walkthrough </vt:lpstr>
      <vt:lpstr>Benefits Summary </vt:lpstr>
      <vt:lpstr>Technical Specifications </vt:lpstr>
      <vt:lpstr>Conclusions</vt:lpstr>
      <vt:lpstr>Thank you!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Asus</dc:creator>
  <cp:lastModifiedBy>Asus</cp:lastModifiedBy>
  <cp:revision>2</cp:revision>
  <dcterms:modified xsi:type="dcterms:W3CDTF">2025-04-12T07:41:27Z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2025-04-12T03:14:07Z</dcterms:created>
  <dc:creator>Unknown Creator</dc:creator>
  <dc:description/>
  <dc:language>en-US</dc:language>
  <cp:lastModifiedBy>Unknown Creator</cp:lastModifiedBy>
  <dcterms:modified xsi:type="dcterms:W3CDTF">2025-04-12T03:14:07Z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